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6AFE-07AB-419A-BECA-2699CAEF7715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8C847-3FFD-4851-8401-4C8E20378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ndAc>
      <p:stSnd>
        <p:snd r:embed="rId13" name="arrow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Accepting and Declining Invitations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Formal and Informal 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5400" dirty="0" smtClean="0">
                <a:solidFill>
                  <a:srgbClr val="FF0000"/>
                </a:solidFill>
              </a:rPr>
              <a:t>                       THANKS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Responding to Invitations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410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 formal reply is usually very short. It is brief and to the point. The quality of a good reply is that it must always be pleasant. Even while declining or expressing inability to attend one must be courteous. No need of unnecessary detail needed.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An informal reply or private letter may, however, express personal feelings or desires in an intimate style and informal tone.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 Characteristics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Formal Replies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</a:rPr>
              <a:t>Acknowledge the invitation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</a:rPr>
              <a:t>Express thanks in third person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</a:rPr>
              <a:t>Mention acceptance/regret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</a:rPr>
              <a:t>Specify the reason for refusal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</a:rPr>
              <a:t>Be brief and specific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</a:rPr>
              <a:t>Be formal in tone and treatment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FF00"/>
                </a:solidFill>
              </a:rPr>
              <a:t>Do not exceed the word limit (50)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6002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Formal Reply</a:t>
            </a:r>
            <a:br>
              <a:rPr lang="en-US" sz="1800" dirty="0" smtClean="0">
                <a:solidFill>
                  <a:srgbClr val="FFFF00"/>
                </a:solidFill>
              </a:rPr>
            </a:br>
            <a:r>
              <a:rPr lang="en-US" sz="1800" dirty="0" smtClean="0">
                <a:solidFill>
                  <a:srgbClr val="FFFF00"/>
                </a:solidFill>
              </a:rPr>
              <a:t>Draft a formal reply accepting an invitation to be present on the occasion of the wedding of </a:t>
            </a:r>
            <a:r>
              <a:rPr lang="en-US" sz="1800" dirty="0" err="1" smtClean="0">
                <a:solidFill>
                  <a:srgbClr val="FFFF00"/>
                </a:solidFill>
              </a:rPr>
              <a:t>Samer</a:t>
            </a:r>
            <a:r>
              <a:rPr lang="en-US" sz="1800" dirty="0" smtClean="0">
                <a:solidFill>
                  <a:srgbClr val="FFFF00"/>
                </a:solidFill>
              </a:rPr>
              <a:t> S/O </a:t>
            </a:r>
            <a:r>
              <a:rPr lang="en-US" sz="1800" dirty="0" err="1" smtClean="0">
                <a:solidFill>
                  <a:srgbClr val="FFFF00"/>
                </a:solidFill>
              </a:rPr>
              <a:t>Mrs</a:t>
            </a:r>
            <a:r>
              <a:rPr lang="en-US" sz="1800" dirty="0" smtClean="0">
                <a:solidFill>
                  <a:srgbClr val="FFFF00"/>
                </a:solidFill>
              </a:rPr>
              <a:t> and Mr. Khan  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Mrs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Mr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Shafeeq</a:t>
            </a:r>
            <a:r>
              <a:rPr lang="en-US" dirty="0" smtClean="0">
                <a:solidFill>
                  <a:srgbClr val="FF0000"/>
                </a:solidFill>
              </a:rPr>
              <a:t> thank </a:t>
            </a:r>
            <a:r>
              <a:rPr lang="en-US" dirty="0" err="1" smtClean="0">
                <a:solidFill>
                  <a:srgbClr val="FF0000"/>
                </a:solidFill>
              </a:rPr>
              <a:t>Mrs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Mr</a:t>
            </a:r>
            <a:r>
              <a:rPr lang="en-US" dirty="0" smtClean="0">
                <a:solidFill>
                  <a:srgbClr val="FF0000"/>
                </a:solidFill>
              </a:rPr>
              <a:t> Khan for inviting them on the wedding of their son on 15 May at their residence and assure them that they will be present on the occasion to wish the </a:t>
            </a:r>
            <a:r>
              <a:rPr lang="en-US" smtClean="0">
                <a:solidFill>
                  <a:srgbClr val="FF0000"/>
                </a:solidFill>
              </a:rPr>
              <a:t>newly </a:t>
            </a:r>
            <a:r>
              <a:rPr lang="en-US" smtClean="0">
                <a:solidFill>
                  <a:srgbClr val="FF0000"/>
                </a:solidFill>
              </a:rPr>
              <a:t>wed </a:t>
            </a:r>
            <a:r>
              <a:rPr lang="en-US" dirty="0" smtClean="0">
                <a:solidFill>
                  <a:srgbClr val="FF0000"/>
                </a:solidFill>
              </a:rPr>
              <a:t>a very happy married life.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Mr. </a:t>
            </a:r>
            <a:r>
              <a:rPr lang="en-US" dirty="0" err="1" smtClean="0">
                <a:solidFill>
                  <a:srgbClr val="FF0000"/>
                </a:solidFill>
              </a:rPr>
              <a:t>Shafeeq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5 may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You are </a:t>
            </a:r>
            <a:r>
              <a:rPr lang="en-US" sz="1800" dirty="0" err="1" smtClean="0">
                <a:solidFill>
                  <a:srgbClr val="FFFF00"/>
                </a:solidFill>
              </a:rPr>
              <a:t>Shezuka</a:t>
            </a:r>
            <a:r>
              <a:rPr lang="en-US" sz="1800" dirty="0" smtClean="0">
                <a:solidFill>
                  <a:srgbClr val="FFFF00"/>
                </a:solidFill>
              </a:rPr>
              <a:t>. You have been invited to  participate in a seminar on ‘Fundamental rights of Children’ organized by the Literary Club of your district. Respond  the invitation Acceptance and Denial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11, </a:t>
            </a:r>
            <a:r>
              <a:rPr lang="en-US" sz="2000" dirty="0" err="1" smtClean="0">
                <a:solidFill>
                  <a:srgbClr val="FF0000"/>
                </a:solidFill>
              </a:rPr>
              <a:t>Doulat</a:t>
            </a:r>
            <a:r>
              <a:rPr lang="en-US" sz="2000" dirty="0" smtClean="0">
                <a:solidFill>
                  <a:srgbClr val="FF0000"/>
                </a:solidFill>
              </a:rPr>
              <a:t> Road,</a:t>
            </a:r>
          </a:p>
          <a:p>
            <a:pPr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Lal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Chowk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5 May 2010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The secretary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Literary Club, Srinagar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Sir,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Sub: Acceptance of Invitation</a:t>
            </a:r>
          </a:p>
          <a:p>
            <a:pPr algn="just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Thanks for your invitation for a seminar on ‘Fundamental rights of Children’, and your concern for the under-privileged children. I would like to utilize this opportunity to share my experience with other like- minded enthusiastics and experts.</a:t>
            </a:r>
          </a:p>
          <a:p>
            <a:pPr algn="just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I hereby confirm my </a:t>
            </a:r>
            <a:r>
              <a:rPr lang="en-US" sz="2000" smtClean="0">
                <a:solidFill>
                  <a:srgbClr val="FF0000"/>
                </a:solidFill>
              </a:rPr>
              <a:t>participation in </a:t>
            </a:r>
            <a:r>
              <a:rPr lang="en-US" sz="2000" dirty="0" smtClean="0">
                <a:solidFill>
                  <a:srgbClr val="FF0000"/>
                </a:solidFill>
              </a:rPr>
              <a:t>the seminar</a:t>
            </a:r>
          </a:p>
          <a:p>
            <a:pPr algn="just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Yours sincerely,</a:t>
            </a:r>
          </a:p>
          <a:p>
            <a:pPr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Shezuka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Inability to accept the invitation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Sir,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Sub:</a:t>
            </a:r>
            <a:r>
              <a:rPr lang="en-US" dirty="0" smtClean="0">
                <a:solidFill>
                  <a:srgbClr val="FFFF00"/>
                </a:solidFill>
              </a:rPr>
              <a:t> Inability to accept the invitation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en-US" sz="3300" dirty="0" smtClean="0">
                <a:solidFill>
                  <a:srgbClr val="FFFF00"/>
                </a:solidFill>
              </a:rPr>
              <a:t>Thank you very much for inviting me to participate in a seminar on ‘Fundamental rights of Children’. I feel honoured and obliged. However, I shall not be able to accept your invitation due to some previous commitments which keep me confined to my place on that day.</a:t>
            </a:r>
          </a:p>
          <a:p>
            <a:pPr algn="just">
              <a:buNone/>
            </a:pPr>
            <a:r>
              <a:rPr lang="en-US" sz="3300" dirty="0" smtClean="0">
                <a:solidFill>
                  <a:srgbClr val="FFFF00"/>
                </a:solidFill>
              </a:rPr>
              <a:t> Thanking you once again for your kind invitation.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Yours sincerely,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Barq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INFORMAL REPLIES</a:t>
            </a:r>
            <a:endParaRPr lang="en-US" sz="5400" b="1" dirty="0">
              <a:solidFill>
                <a:srgbClr val="0070C0"/>
              </a:solidFill>
            </a:endParaRPr>
          </a:p>
        </p:txBody>
      </p:sp>
      <p:pic>
        <p:nvPicPr>
          <p:cNvPr id="4" name="Content Placeholder 3" descr="Humpback Whal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1001" y="1295400"/>
            <a:ext cx="8305800" cy="5029200"/>
          </a:xfrm>
        </p:spPr>
      </p:pic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You are </a:t>
            </a:r>
            <a:r>
              <a:rPr lang="en-US" sz="2000" dirty="0" err="1" smtClean="0">
                <a:solidFill>
                  <a:srgbClr val="FF0000"/>
                </a:solidFill>
              </a:rPr>
              <a:t>Yasir</a:t>
            </a:r>
            <a:r>
              <a:rPr lang="en-US" sz="2000" dirty="0" smtClean="0">
                <a:solidFill>
                  <a:srgbClr val="FF0000"/>
                </a:solidFill>
              </a:rPr>
              <a:t>. You have been invited to attend the wedding of your friend’s sister during summer vacation. Respond to the invitation, regretting your inability to attend it.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New Delhi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4 March,2010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Dear </a:t>
            </a:r>
            <a:r>
              <a:rPr lang="en-US" dirty="0" err="1" smtClean="0">
                <a:solidFill>
                  <a:srgbClr val="FFFF00"/>
                </a:solidFill>
              </a:rPr>
              <a:t>Sameer</a:t>
            </a:r>
            <a:r>
              <a:rPr lang="en-US" dirty="0" smtClean="0">
                <a:solidFill>
                  <a:srgbClr val="FFFF00"/>
                </a:solidFill>
              </a:rPr>
              <a:t>,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</a:t>
            </a:r>
            <a:r>
              <a:rPr lang="en-US" sz="2400" dirty="0" smtClean="0">
                <a:solidFill>
                  <a:srgbClr val="FFFF00"/>
                </a:solidFill>
              </a:rPr>
              <a:t>Thank you for your cordial invitation on the occasion of your  sister’s wedding. </a:t>
            </a:r>
            <a:r>
              <a:rPr lang="en-US" sz="30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>
                <a:solidFill>
                  <a:srgbClr val="FFFF00"/>
                </a:solidFill>
              </a:rPr>
              <a:t> I, however, regret my inability to be with you on this happy occasion as we shall be leaving for </a:t>
            </a:r>
            <a:r>
              <a:rPr lang="en-US" sz="2400" dirty="0" err="1" smtClean="0">
                <a:solidFill>
                  <a:srgbClr val="FFFF00"/>
                </a:solidFill>
              </a:rPr>
              <a:t>Shimla</a:t>
            </a:r>
            <a:r>
              <a:rPr lang="en-US" sz="2400" dirty="0" smtClean="0">
                <a:solidFill>
                  <a:srgbClr val="FFFF00"/>
                </a:solidFill>
              </a:rPr>
              <a:t> for summer holidays on 1 May 2010. please excuse my absence.</a:t>
            </a:r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    Yours sincerely.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* I would like to confirm my participation.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looking forward to the momentous occasion.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With love,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</a:t>
            </a:r>
            <a:r>
              <a:rPr lang="en-US" sz="2400" dirty="0" err="1" smtClean="0">
                <a:solidFill>
                  <a:srgbClr val="FF0000"/>
                </a:solidFill>
              </a:rPr>
              <a:t>Sameer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>Mr. Ajay Mathur</a:t>
            </a:r>
            <a:br>
              <a:rPr lang="en-US" sz="49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cordially invites you</a:t>
            </a:r>
            <a:br>
              <a:rPr lang="en-US" sz="3100" dirty="0" smtClean="0"/>
            </a:br>
            <a:r>
              <a:rPr lang="en-US" sz="3100" dirty="0" smtClean="0"/>
              <a:t>for Dinner at 6pm at</a:t>
            </a:r>
            <a:br>
              <a:rPr lang="en-US" sz="3100" dirty="0" smtClean="0"/>
            </a:br>
            <a:r>
              <a:rPr lang="en-US" sz="3100" dirty="0" smtClean="0"/>
              <a:t>TAJ PALACE</a:t>
            </a:r>
            <a:br>
              <a:rPr lang="en-US" sz="3100" dirty="0" smtClean="0"/>
            </a:br>
            <a:r>
              <a:rPr lang="en-US" sz="3100" dirty="0" smtClean="0"/>
              <a:t>SP MARG ON 30</a:t>
            </a:r>
            <a:r>
              <a:rPr lang="en-US" sz="3100" baseline="30000" dirty="0" smtClean="0"/>
              <a:t>TH</a:t>
            </a:r>
            <a:r>
              <a:rPr lang="en-US" sz="3100" dirty="0" smtClean="0"/>
              <a:t> JULY 2011</a:t>
            </a:r>
            <a:br>
              <a:rPr lang="en-US" sz="3100" dirty="0" smtClean="0"/>
            </a:br>
            <a:r>
              <a:rPr lang="en-US" sz="3100" dirty="0" smtClean="0"/>
              <a:t>to celebrate his promotion as General Manager</a:t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492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Accepting and Declining Invitations</vt:lpstr>
      <vt:lpstr>Responding to Invitations</vt:lpstr>
      <vt:lpstr>Main Characteristics Formal Replies</vt:lpstr>
      <vt:lpstr>Formal Reply Draft a formal reply accepting an invitation to be present on the occasion of the wedding of Samer S/O Mrs and Mr. Khan  </vt:lpstr>
      <vt:lpstr>You are Shezuka. You have been invited to  participate in a seminar on ‘Fundamental rights of Children’ organized by the Literary Club of your district. Respond  the invitation Acceptance and Denial</vt:lpstr>
      <vt:lpstr>Inability to accept the invitation</vt:lpstr>
      <vt:lpstr>INFORMAL REPLIES</vt:lpstr>
      <vt:lpstr>You are Yasir. You have been invited to attend the wedding of your friend’s sister during summer vacation. Respond to the invitation, regretting your inability to attend it.</vt:lpstr>
      <vt:lpstr>        Mr. Ajay Mathur  cordially invites you for Dinner at 6pm at TAJ PALACE SP MARG ON 30TH JULY 2011 to celebrate his promotion as General Manager 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Accepting and Declining Invitations</dc:title>
  <dc:creator>shabir</dc:creator>
  <cp:lastModifiedBy>BARQ</cp:lastModifiedBy>
  <cp:revision>11</cp:revision>
  <dcterms:created xsi:type="dcterms:W3CDTF">2010-02-11T22:36:34Z</dcterms:created>
  <dcterms:modified xsi:type="dcterms:W3CDTF">2015-05-28T01:41:35Z</dcterms:modified>
</cp:coreProperties>
</file>